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ntic" panose="020B0604020202020204" charset="0"/>
      <p:regular r:id="rId12"/>
    </p:embeddedFont>
    <p:embeddedFont>
      <p:font typeface="Antic Bold" panose="020B0604020202020204" charset="0"/>
      <p:regular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Lucky Bones" panose="020B0604020202020204" charset="0"/>
      <p:regular r:id="rId16"/>
    </p:embeddedFont>
    <p:embeddedFont>
      <p:font typeface="TT Commons Pro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89CBD-283A-3C75-3940-57AEA0D08F45}" v="173" dt="2025-02-13T01:55:21.073"/>
    <p1510:client id="{5AA187B6-3EAC-FE4B-2E68-AB3D15FFB758}" v="27" dt="2025-02-13T01:56:20.0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yanT10/Team02_PRJ666_Winter-2025/tree/mai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17831" y="2497407"/>
            <a:ext cx="11970169" cy="5997901"/>
          </a:xfrm>
          <a:custGeom>
            <a:avLst/>
            <a:gdLst/>
            <a:ahLst/>
            <a:cxnLst/>
            <a:rect l="l" t="t" r="r" b="b"/>
            <a:pathLst>
              <a:path w="11970169" h="5997901">
                <a:moveTo>
                  <a:pt x="0" y="0"/>
                </a:moveTo>
                <a:lnTo>
                  <a:pt x="11970169" y="0"/>
                </a:lnTo>
                <a:lnTo>
                  <a:pt x="11970169" y="5997901"/>
                </a:lnTo>
                <a:lnTo>
                  <a:pt x="0" y="599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121" y="1362041"/>
            <a:ext cx="7740076" cy="9048311"/>
          </a:xfrm>
          <a:custGeom>
            <a:avLst/>
            <a:gdLst/>
            <a:ahLst/>
            <a:cxnLst/>
            <a:rect l="l" t="t" r="r" b="b"/>
            <a:pathLst>
              <a:path w="7740076" h="9048311">
                <a:moveTo>
                  <a:pt x="0" y="0"/>
                </a:moveTo>
                <a:lnTo>
                  <a:pt x="7740076" y="0"/>
                </a:lnTo>
                <a:lnTo>
                  <a:pt x="7740076" y="9048311"/>
                </a:lnTo>
                <a:lnTo>
                  <a:pt x="0" y="9048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67217">
            <a:off x="8096581" y="1434553"/>
            <a:ext cx="8188833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spc="-24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TAILTAILS</a:t>
            </a:r>
          </a:p>
        </p:txBody>
      </p:sp>
      <p:sp>
        <p:nvSpPr>
          <p:cNvPr id="5" name="Freeform 5"/>
          <p:cNvSpPr/>
          <p:nvPr/>
        </p:nvSpPr>
        <p:spPr>
          <a:xfrm rot="1866197">
            <a:off x="-671790" y="714282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08288">
            <a:off x="15023276" y="9011805"/>
            <a:ext cx="1612253" cy="1521381"/>
          </a:xfrm>
          <a:custGeom>
            <a:avLst/>
            <a:gdLst/>
            <a:ahLst/>
            <a:cxnLst/>
            <a:rect l="l" t="t" r="r" b="b"/>
            <a:pathLst>
              <a:path w="1612253" h="1521381">
                <a:moveTo>
                  <a:pt x="0" y="0"/>
                </a:moveTo>
                <a:lnTo>
                  <a:pt x="1612253" y="0"/>
                </a:lnTo>
                <a:lnTo>
                  <a:pt x="1612253" y="1521380"/>
                </a:lnTo>
                <a:lnTo>
                  <a:pt x="0" y="152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255541">
            <a:off x="15335439" y="691423"/>
            <a:ext cx="844426" cy="796831"/>
          </a:xfrm>
          <a:custGeom>
            <a:avLst/>
            <a:gdLst/>
            <a:ahLst/>
            <a:cxnLst/>
            <a:rect l="l" t="t" r="r" b="b"/>
            <a:pathLst>
              <a:path w="844426" h="796831">
                <a:moveTo>
                  <a:pt x="0" y="0"/>
                </a:moveTo>
                <a:lnTo>
                  <a:pt x="844426" y="0"/>
                </a:lnTo>
                <a:lnTo>
                  <a:pt x="844426" y="796831"/>
                </a:lnTo>
                <a:lnTo>
                  <a:pt x="0" y="796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626362">
            <a:off x="5039968" y="1031721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100" y="0"/>
                </a:lnTo>
                <a:lnTo>
                  <a:pt x="700100" y="660640"/>
                </a:lnTo>
                <a:lnTo>
                  <a:pt x="0" y="660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697466">
            <a:off x="10413463" y="8985406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099" y="0"/>
                </a:lnTo>
                <a:lnTo>
                  <a:pt x="700099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434425">
            <a:off x="-604451" y="6171173"/>
            <a:ext cx="1208903" cy="1140765"/>
          </a:xfrm>
          <a:custGeom>
            <a:avLst/>
            <a:gdLst/>
            <a:ahLst/>
            <a:cxnLst/>
            <a:rect l="l" t="t" r="r" b="b"/>
            <a:pathLst>
              <a:path w="1208903" h="1140765">
                <a:moveTo>
                  <a:pt x="0" y="0"/>
                </a:moveTo>
                <a:lnTo>
                  <a:pt x="1208902" y="0"/>
                </a:lnTo>
                <a:lnTo>
                  <a:pt x="1208902" y="1140765"/>
                </a:lnTo>
                <a:lnTo>
                  <a:pt x="0" y="1140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626362">
            <a:off x="8357670" y="-288288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9" y="0"/>
                </a:lnTo>
                <a:lnTo>
                  <a:pt x="1244779" y="1174618"/>
                </a:lnTo>
                <a:lnTo>
                  <a:pt x="0" y="11746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42893" y="3203691"/>
            <a:ext cx="10441360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Course: 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PRJ 666 - Winter 2025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Professor: 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Abedin Akkok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Group: 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02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Group members: 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Aryan Tuwar, Vivian Zhonghui Liu, Haroon Ahmed Bajwa, Mrinaal Nagpal, Mustafa Al-Obaidi 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Report date: 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Feb 11, 2025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8262">
            <a:off x="6823692" y="2534867"/>
            <a:ext cx="11385142" cy="5704761"/>
          </a:xfrm>
          <a:custGeom>
            <a:avLst/>
            <a:gdLst/>
            <a:ahLst/>
            <a:cxnLst/>
            <a:rect l="l" t="t" r="r" b="b"/>
            <a:pathLst>
              <a:path w="11385142" h="5704761">
                <a:moveTo>
                  <a:pt x="0" y="0"/>
                </a:moveTo>
                <a:lnTo>
                  <a:pt x="11385142" y="0"/>
                </a:lnTo>
                <a:lnTo>
                  <a:pt x="11385142" y="5704761"/>
                </a:lnTo>
                <a:lnTo>
                  <a:pt x="0" y="570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295128">
            <a:off x="8438998" y="4050004"/>
            <a:ext cx="8188833" cy="33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-307283">
            <a:off x="10788022" y="1445138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866197">
            <a:off x="-523553" y="584073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55541">
            <a:off x="15335439" y="691423"/>
            <a:ext cx="844426" cy="796831"/>
          </a:xfrm>
          <a:custGeom>
            <a:avLst/>
            <a:gdLst/>
            <a:ahLst/>
            <a:cxnLst/>
            <a:rect l="l" t="t" r="r" b="b"/>
            <a:pathLst>
              <a:path w="844426" h="796831">
                <a:moveTo>
                  <a:pt x="0" y="0"/>
                </a:moveTo>
                <a:lnTo>
                  <a:pt x="844426" y="0"/>
                </a:lnTo>
                <a:lnTo>
                  <a:pt x="844426" y="796831"/>
                </a:lnTo>
                <a:lnTo>
                  <a:pt x="0" y="796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626362">
            <a:off x="678650" y="4663295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100" y="0"/>
                </a:lnTo>
                <a:lnTo>
                  <a:pt x="700100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454356" y="1028700"/>
            <a:ext cx="10851970" cy="13987502"/>
          </a:xfrm>
          <a:custGeom>
            <a:avLst/>
            <a:gdLst/>
            <a:ahLst/>
            <a:cxnLst/>
            <a:rect l="l" t="t" r="r" b="b"/>
            <a:pathLst>
              <a:path w="10851970" h="13987502">
                <a:moveTo>
                  <a:pt x="0" y="0"/>
                </a:moveTo>
                <a:lnTo>
                  <a:pt x="10851971" y="0"/>
                </a:lnTo>
                <a:lnTo>
                  <a:pt x="10851971" y="13987502"/>
                </a:lnTo>
                <a:lnTo>
                  <a:pt x="0" y="139875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626362">
            <a:off x="8357670" y="-288288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9" y="0"/>
                </a:lnTo>
                <a:lnTo>
                  <a:pt x="1244779" y="1174618"/>
                </a:lnTo>
                <a:lnTo>
                  <a:pt x="0" y="117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408288">
            <a:off x="14983612" y="9190800"/>
            <a:ext cx="1612253" cy="1521381"/>
          </a:xfrm>
          <a:custGeom>
            <a:avLst/>
            <a:gdLst/>
            <a:ahLst/>
            <a:cxnLst/>
            <a:rect l="l" t="t" r="r" b="b"/>
            <a:pathLst>
              <a:path w="1612253" h="1521381">
                <a:moveTo>
                  <a:pt x="0" y="0"/>
                </a:moveTo>
                <a:lnTo>
                  <a:pt x="1612253" y="0"/>
                </a:lnTo>
                <a:lnTo>
                  <a:pt x="1612253" y="1521381"/>
                </a:lnTo>
                <a:lnTo>
                  <a:pt x="0" y="152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697466">
            <a:off x="10373799" y="9164402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099" y="0"/>
                </a:lnTo>
                <a:lnTo>
                  <a:pt x="700099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6722">
            <a:off x="388991" y="1028700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9" y="0"/>
                </a:lnTo>
                <a:lnTo>
                  <a:pt x="11069679" y="3726313"/>
                </a:lnTo>
                <a:lnTo>
                  <a:pt x="0" y="3726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01024" y="1442858"/>
            <a:ext cx="8564117" cy="8844142"/>
          </a:xfrm>
          <a:custGeom>
            <a:avLst/>
            <a:gdLst/>
            <a:ahLst/>
            <a:cxnLst/>
            <a:rect l="l" t="t" r="r" b="b"/>
            <a:pathLst>
              <a:path w="8564117" h="8844142">
                <a:moveTo>
                  <a:pt x="0" y="0"/>
                </a:moveTo>
                <a:lnTo>
                  <a:pt x="8564117" y="0"/>
                </a:lnTo>
                <a:lnTo>
                  <a:pt x="8564117" y="8844142"/>
                </a:lnTo>
                <a:lnTo>
                  <a:pt x="0" y="884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381593">
            <a:off x="1816753" y="2052953"/>
            <a:ext cx="8188833" cy="1905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spc="-24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PROJECT INFORMATION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241" y="4687203"/>
            <a:ext cx="10593178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Start date: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 23/01/2025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End date: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 16/04/2025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Phase: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 Implementation phase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The </a:t>
            </a:r>
            <a:r>
              <a:rPr lang="en-US" sz="2499" u="sng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TailTales Website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 aims to provide a platform for pet owners to book grooming appointments, discover trendy pet products, and read pet-related blogs. 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Currently, our team is focused on integrating core functionalities.</a:t>
            </a:r>
          </a:p>
        </p:txBody>
      </p:sp>
      <p:sp>
        <p:nvSpPr>
          <p:cNvPr id="6" name="Freeform 6"/>
          <p:cNvSpPr/>
          <p:nvPr/>
        </p:nvSpPr>
        <p:spPr>
          <a:xfrm rot="-1994649">
            <a:off x="16974996" y="643221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626362">
            <a:off x="16621122" y="7864604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8" y="0"/>
                </a:lnTo>
                <a:lnTo>
                  <a:pt x="1244778" y="1174619"/>
                </a:lnTo>
                <a:lnTo>
                  <a:pt x="0" y="1174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8043">
            <a:off x="10240950" y="516308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626362">
            <a:off x="1595295" y="9215306"/>
            <a:ext cx="1542315" cy="1455385"/>
          </a:xfrm>
          <a:custGeom>
            <a:avLst/>
            <a:gdLst/>
            <a:ahLst/>
            <a:cxnLst/>
            <a:rect l="l" t="t" r="r" b="b"/>
            <a:pathLst>
              <a:path w="1542315" h="1455385">
                <a:moveTo>
                  <a:pt x="0" y="0"/>
                </a:moveTo>
                <a:lnTo>
                  <a:pt x="1542315" y="0"/>
                </a:lnTo>
                <a:lnTo>
                  <a:pt x="1542315" y="1455385"/>
                </a:lnTo>
                <a:lnTo>
                  <a:pt x="0" y="1455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828043">
            <a:off x="-334941" y="719016"/>
            <a:ext cx="1037219" cy="978758"/>
          </a:xfrm>
          <a:custGeom>
            <a:avLst/>
            <a:gdLst/>
            <a:ahLst/>
            <a:cxnLst/>
            <a:rect l="l" t="t" r="r" b="b"/>
            <a:pathLst>
              <a:path w="1037219" h="978758">
                <a:moveTo>
                  <a:pt x="0" y="0"/>
                </a:moveTo>
                <a:lnTo>
                  <a:pt x="1037219" y="0"/>
                </a:lnTo>
                <a:lnTo>
                  <a:pt x="1037219" y="978757"/>
                </a:lnTo>
                <a:lnTo>
                  <a:pt x="0" y="978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699" y="4454525"/>
            <a:ext cx="7872936" cy="524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Our team built a responsive </a:t>
            </a:r>
            <a:r>
              <a:rPr lang="en-US" sz="2499" u="sng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navbar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 using </a:t>
            </a:r>
            <a:r>
              <a:rPr lang="en-US" sz="2499" u="sng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Framer Motion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, providing smooth website navigation with links to essential sections.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All </a:t>
            </a:r>
            <a:r>
              <a:rPr lang="en-US" sz="2499" u="sng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necessary technical documents</a:t>
            </a: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 for the current project stage were completed. 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System operation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Database setup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API details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Front-end and back-end connection methods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A testing plan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Project's online deployment plan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665683"/>
            <a:ext cx="478639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Achievement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59917" y="4454525"/>
            <a:ext cx="8115300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Key website components: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Hero Section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Trending Products Section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Appointment Booking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Blog Section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Signup Section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Footer (Have only been started)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These components are currently in basic framework form and require significant additional work to be fully functional.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59917" y="3665683"/>
            <a:ext cx="478639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Incomplete</a:t>
            </a:r>
          </a:p>
        </p:txBody>
      </p:sp>
      <p:sp>
        <p:nvSpPr>
          <p:cNvPr id="6" name="Freeform 6"/>
          <p:cNvSpPr/>
          <p:nvPr/>
        </p:nvSpPr>
        <p:spPr>
          <a:xfrm rot="35005">
            <a:off x="2429204" y="56262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181590">
            <a:off x="748495" y="905772"/>
            <a:ext cx="15492663" cy="218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 spc="-24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PERFORMANCE DURING LAST PERIOD</a:t>
            </a:r>
          </a:p>
        </p:txBody>
      </p:sp>
      <p:sp>
        <p:nvSpPr>
          <p:cNvPr id="8" name="Freeform 8"/>
          <p:cNvSpPr/>
          <p:nvPr/>
        </p:nvSpPr>
        <p:spPr>
          <a:xfrm rot="-1626362">
            <a:off x="15821913" y="2654958"/>
            <a:ext cx="1088568" cy="1027212"/>
          </a:xfrm>
          <a:custGeom>
            <a:avLst/>
            <a:gdLst/>
            <a:ahLst/>
            <a:cxnLst/>
            <a:rect l="l" t="t" r="r" b="b"/>
            <a:pathLst>
              <a:path w="1088568" h="1027212">
                <a:moveTo>
                  <a:pt x="0" y="0"/>
                </a:moveTo>
                <a:lnTo>
                  <a:pt x="1088567" y="0"/>
                </a:lnTo>
                <a:lnTo>
                  <a:pt x="1088567" y="1027212"/>
                </a:lnTo>
                <a:lnTo>
                  <a:pt x="0" y="1027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157030">
            <a:off x="868572" y="847786"/>
            <a:ext cx="951105" cy="897497"/>
          </a:xfrm>
          <a:custGeom>
            <a:avLst/>
            <a:gdLst/>
            <a:ahLst/>
            <a:cxnLst/>
            <a:rect l="l" t="t" r="r" b="b"/>
            <a:pathLst>
              <a:path w="951105" h="897497">
                <a:moveTo>
                  <a:pt x="0" y="0"/>
                </a:moveTo>
                <a:lnTo>
                  <a:pt x="951105" y="0"/>
                </a:lnTo>
                <a:lnTo>
                  <a:pt x="951105" y="897497"/>
                </a:lnTo>
                <a:lnTo>
                  <a:pt x="0" y="89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645281">
            <a:off x="16342726" y="5506665"/>
            <a:ext cx="1833147" cy="1729824"/>
          </a:xfrm>
          <a:custGeom>
            <a:avLst/>
            <a:gdLst/>
            <a:ahLst/>
            <a:cxnLst/>
            <a:rect l="l" t="t" r="r" b="b"/>
            <a:pathLst>
              <a:path w="1833147" h="1729824">
                <a:moveTo>
                  <a:pt x="0" y="0"/>
                </a:moveTo>
                <a:lnTo>
                  <a:pt x="1833148" y="0"/>
                </a:lnTo>
                <a:lnTo>
                  <a:pt x="1833148" y="1729824"/>
                </a:lnTo>
                <a:lnTo>
                  <a:pt x="0" y="172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645281">
            <a:off x="-784358" y="4278588"/>
            <a:ext cx="1833147" cy="1729824"/>
          </a:xfrm>
          <a:custGeom>
            <a:avLst/>
            <a:gdLst/>
            <a:ahLst/>
            <a:cxnLst/>
            <a:rect l="l" t="t" r="r" b="b"/>
            <a:pathLst>
              <a:path w="1833147" h="1729824">
                <a:moveTo>
                  <a:pt x="0" y="0"/>
                </a:moveTo>
                <a:lnTo>
                  <a:pt x="1833147" y="0"/>
                </a:lnTo>
                <a:lnTo>
                  <a:pt x="1833147" y="1729824"/>
                </a:lnTo>
                <a:lnTo>
                  <a:pt x="0" y="172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6374" y="0"/>
            <a:ext cx="17135253" cy="10816628"/>
          </a:xfrm>
          <a:custGeom>
            <a:avLst/>
            <a:gdLst/>
            <a:ahLst/>
            <a:cxnLst/>
            <a:rect l="l" t="t" r="r" b="b"/>
            <a:pathLst>
              <a:path w="17135253" h="10816628">
                <a:moveTo>
                  <a:pt x="0" y="0"/>
                </a:moveTo>
                <a:lnTo>
                  <a:pt x="17135252" y="0"/>
                </a:lnTo>
                <a:lnTo>
                  <a:pt x="17135252" y="10816628"/>
                </a:lnTo>
                <a:lnTo>
                  <a:pt x="0" y="1081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0"/>
            <a:ext cx="16440206" cy="10295679"/>
          </a:xfrm>
          <a:custGeom>
            <a:avLst/>
            <a:gdLst/>
            <a:ahLst/>
            <a:cxnLst/>
            <a:rect l="l" t="t" r="r" b="b"/>
            <a:pathLst>
              <a:path w="16440206" h="10295679">
                <a:moveTo>
                  <a:pt x="0" y="0"/>
                </a:moveTo>
                <a:lnTo>
                  <a:pt x="16440206" y="0"/>
                </a:lnTo>
                <a:lnTo>
                  <a:pt x="16440206" y="10295679"/>
                </a:lnTo>
                <a:lnTo>
                  <a:pt x="0" y="10295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77002" y="1934990"/>
            <a:ext cx="13978259" cy="8352010"/>
          </a:xfrm>
          <a:custGeom>
            <a:avLst/>
            <a:gdLst/>
            <a:ahLst/>
            <a:cxnLst/>
            <a:rect l="l" t="t" r="r" b="b"/>
            <a:pathLst>
              <a:path w="13978259" h="8352010">
                <a:moveTo>
                  <a:pt x="0" y="0"/>
                </a:moveTo>
                <a:lnTo>
                  <a:pt x="13978259" y="0"/>
                </a:lnTo>
                <a:lnTo>
                  <a:pt x="13978259" y="8352010"/>
                </a:lnTo>
                <a:lnTo>
                  <a:pt x="0" y="8352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09905" y="971550"/>
            <a:ext cx="11400477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u="sng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  <a:hlinkClick r:id="rId3" tooltip="https://github.com/AryanT10/Team02_PRJ666_Winter-2025/tree/main"/>
              </a:rPr>
              <a:t>Link: https://github.com/AryanT10/Team02_PRJ666_Winter-2025/tree/main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05">
            <a:off x="4643519" y="-40010"/>
            <a:ext cx="8250202" cy="2777211"/>
          </a:xfrm>
          <a:custGeom>
            <a:avLst/>
            <a:gdLst/>
            <a:ahLst/>
            <a:cxnLst/>
            <a:rect l="l" t="t" r="r" b="b"/>
            <a:pathLst>
              <a:path w="8250202" h="2777211">
                <a:moveTo>
                  <a:pt x="0" y="0"/>
                </a:moveTo>
                <a:lnTo>
                  <a:pt x="8250203" y="0"/>
                </a:lnTo>
                <a:lnTo>
                  <a:pt x="8250203" y="2777211"/>
                </a:lnTo>
                <a:lnTo>
                  <a:pt x="0" y="2777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75084">
            <a:off x="-392656" y="5405164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960971">
            <a:off x="1263565" y="9730150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626362">
            <a:off x="15994057" y="3512548"/>
            <a:ext cx="1088568" cy="1027212"/>
          </a:xfrm>
          <a:custGeom>
            <a:avLst/>
            <a:gdLst/>
            <a:ahLst/>
            <a:cxnLst/>
            <a:rect l="l" t="t" r="r" b="b"/>
            <a:pathLst>
              <a:path w="1088568" h="1027212">
                <a:moveTo>
                  <a:pt x="0" y="0"/>
                </a:moveTo>
                <a:lnTo>
                  <a:pt x="1088568" y="0"/>
                </a:lnTo>
                <a:lnTo>
                  <a:pt x="1088568" y="1027212"/>
                </a:lnTo>
                <a:lnTo>
                  <a:pt x="0" y="1027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645281">
            <a:off x="17058741" y="8095011"/>
            <a:ext cx="1833147" cy="1729824"/>
          </a:xfrm>
          <a:custGeom>
            <a:avLst/>
            <a:gdLst/>
            <a:ahLst/>
            <a:cxnLst/>
            <a:rect l="l" t="t" r="r" b="b"/>
            <a:pathLst>
              <a:path w="1833147" h="1729824">
                <a:moveTo>
                  <a:pt x="0" y="0"/>
                </a:moveTo>
                <a:lnTo>
                  <a:pt x="1833147" y="0"/>
                </a:lnTo>
                <a:lnTo>
                  <a:pt x="1833147" y="1729824"/>
                </a:lnTo>
                <a:lnTo>
                  <a:pt x="0" y="172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49269">
            <a:off x="17005380" y="808167"/>
            <a:ext cx="621941" cy="586886"/>
          </a:xfrm>
          <a:custGeom>
            <a:avLst/>
            <a:gdLst/>
            <a:ahLst/>
            <a:cxnLst/>
            <a:rect l="l" t="t" r="r" b="b"/>
            <a:pathLst>
              <a:path w="621941" h="586886">
                <a:moveTo>
                  <a:pt x="0" y="0"/>
                </a:moveTo>
                <a:lnTo>
                  <a:pt x="621941" y="0"/>
                </a:lnTo>
                <a:lnTo>
                  <a:pt x="621941" y="586886"/>
                </a:lnTo>
                <a:lnTo>
                  <a:pt x="0" y="586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-181590">
            <a:off x="1401644" y="716874"/>
            <a:ext cx="1549266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 spc="-24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MILESTONES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671026" y="2534730"/>
          <a:ext cx="12784510" cy="7172321"/>
        </p:xfrm>
        <a:graphic>
          <a:graphicData uri="http://schemas.openxmlformats.org/drawingml/2006/table">
            <a:tbl>
              <a:tblPr/>
              <a:tblGrid>
                <a:gridCol w="730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6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169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Milestone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Planned Date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Actual Date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Status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231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Navbar &amp; Global Navigation implementation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97B2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Before 23/01/2025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4AAD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Achieved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69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Hero Section implementation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5757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Not completed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8C52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 Progress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69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Trending Products Section implementation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5757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Not completed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8C52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 Progress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69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Appointment Booking implementation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5757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Not completed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8C52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 Progress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169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Blog Section implementation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5757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Not completed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8C52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 Progress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169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Signup Section implementation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5757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Not completed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8C52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 Progress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169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Footer implementation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5757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Not completed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8C52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 Progress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6169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Cart &amp; Checkout System implementation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5757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Not completed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8C52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 Progress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169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Profile &amp; Authentication System implementation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5757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Not completed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8C52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 Progress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6169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Backend API Development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5757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Not completed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8C52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 Progress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6169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Appointment Booking Functionality implementation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5757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Not completed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8C52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 Progress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02231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Completion of all required technical documentation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97B2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Before 23/01/2025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4AAD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Achieved 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35005">
            <a:off x="3132112" y="524536"/>
            <a:ext cx="9535838" cy="3209986"/>
          </a:xfrm>
          <a:custGeom>
            <a:avLst/>
            <a:gdLst/>
            <a:ahLst/>
            <a:cxnLst/>
            <a:rect l="l" t="t" r="r" b="b"/>
            <a:pathLst>
              <a:path w="9535838" h="3209986">
                <a:moveTo>
                  <a:pt x="0" y="0"/>
                </a:moveTo>
                <a:lnTo>
                  <a:pt x="9535837" y="0"/>
                </a:lnTo>
                <a:lnTo>
                  <a:pt x="9535837" y="3209986"/>
                </a:lnTo>
                <a:lnTo>
                  <a:pt x="0" y="320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21418410">
            <a:off x="433191" y="1013152"/>
            <a:ext cx="15492663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 spc="-240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HIGH PRIORITY </a:t>
            </a:r>
          </a:p>
          <a:p>
            <a:pPr algn="ctr">
              <a:lnSpc>
                <a:spcPts val="8480"/>
              </a:lnSpc>
            </a:pPr>
            <a:r>
              <a:rPr lang="en-US" sz="8000" spc="-240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ISSUES LOG</a:t>
            </a:r>
            <a:endParaRPr lang="en-US" sz="8000" spc="-240" dirty="0">
              <a:solidFill>
                <a:srgbClr val="522A0F"/>
              </a:solidFill>
              <a:latin typeface="Lucky Bones"/>
              <a:ea typeface="Lucky Bones"/>
              <a:cs typeface="Lucky Bones"/>
            </a:endParaRPr>
          </a:p>
        </p:txBody>
      </p:sp>
      <p:sp>
        <p:nvSpPr>
          <p:cNvPr id="10" name="Freeform 10"/>
          <p:cNvSpPr/>
          <p:nvPr/>
        </p:nvSpPr>
        <p:spPr>
          <a:xfrm rot="-1626362">
            <a:off x="15802168" y="1844751"/>
            <a:ext cx="1088568" cy="1027212"/>
          </a:xfrm>
          <a:custGeom>
            <a:avLst/>
            <a:gdLst/>
            <a:ahLst/>
            <a:cxnLst/>
            <a:rect l="l" t="t" r="r" b="b"/>
            <a:pathLst>
              <a:path w="1088568" h="1027212">
                <a:moveTo>
                  <a:pt x="0" y="0"/>
                </a:moveTo>
                <a:lnTo>
                  <a:pt x="1088567" y="0"/>
                </a:lnTo>
                <a:lnTo>
                  <a:pt x="1088567" y="1027212"/>
                </a:lnTo>
                <a:lnTo>
                  <a:pt x="0" y="1027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157030">
            <a:off x="868572" y="847786"/>
            <a:ext cx="951105" cy="897497"/>
          </a:xfrm>
          <a:custGeom>
            <a:avLst/>
            <a:gdLst/>
            <a:ahLst/>
            <a:cxnLst/>
            <a:rect l="l" t="t" r="r" b="b"/>
            <a:pathLst>
              <a:path w="951105" h="897497">
                <a:moveTo>
                  <a:pt x="0" y="0"/>
                </a:moveTo>
                <a:lnTo>
                  <a:pt x="951105" y="0"/>
                </a:lnTo>
                <a:lnTo>
                  <a:pt x="951105" y="897497"/>
                </a:lnTo>
                <a:lnTo>
                  <a:pt x="0" y="89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645281">
            <a:off x="3835286" y="9005477"/>
            <a:ext cx="1833147" cy="1729824"/>
          </a:xfrm>
          <a:custGeom>
            <a:avLst/>
            <a:gdLst/>
            <a:ahLst/>
            <a:cxnLst/>
            <a:rect l="l" t="t" r="r" b="b"/>
            <a:pathLst>
              <a:path w="1833147" h="1729824">
                <a:moveTo>
                  <a:pt x="0" y="0"/>
                </a:moveTo>
                <a:lnTo>
                  <a:pt x="1833147" y="0"/>
                </a:lnTo>
                <a:lnTo>
                  <a:pt x="1833147" y="1729824"/>
                </a:lnTo>
                <a:lnTo>
                  <a:pt x="0" y="172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645281">
            <a:off x="-766795" y="3008842"/>
            <a:ext cx="1833147" cy="1729824"/>
          </a:xfrm>
          <a:custGeom>
            <a:avLst/>
            <a:gdLst/>
            <a:ahLst/>
            <a:cxnLst/>
            <a:rect l="l" t="t" r="r" b="b"/>
            <a:pathLst>
              <a:path w="1833147" h="1729824">
                <a:moveTo>
                  <a:pt x="0" y="0"/>
                </a:moveTo>
                <a:lnTo>
                  <a:pt x="1833147" y="0"/>
                </a:lnTo>
                <a:lnTo>
                  <a:pt x="1833147" y="1729825"/>
                </a:lnTo>
                <a:lnTo>
                  <a:pt x="0" y="172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BD1F3D9-C043-4312-9B8A-B4EAF081B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46297"/>
              </p:ext>
            </p:extLst>
          </p:nvPr>
        </p:nvGraphicFramePr>
        <p:xfrm>
          <a:off x="857250" y="4116879"/>
          <a:ext cx="16582802" cy="55868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16562">
                  <a:extLst>
                    <a:ext uri="{9D8B030D-6E8A-4147-A177-3AD203B41FA5}">
                      <a16:colId xmlns:a16="http://schemas.microsoft.com/office/drawing/2014/main" val="3440727736"/>
                    </a:ext>
                  </a:extLst>
                </a:gridCol>
                <a:gridCol w="1851971">
                  <a:extLst>
                    <a:ext uri="{9D8B030D-6E8A-4147-A177-3AD203B41FA5}">
                      <a16:colId xmlns:a16="http://schemas.microsoft.com/office/drawing/2014/main" val="3437800065"/>
                    </a:ext>
                  </a:extLst>
                </a:gridCol>
                <a:gridCol w="3193596">
                  <a:extLst>
                    <a:ext uri="{9D8B030D-6E8A-4147-A177-3AD203B41FA5}">
                      <a16:colId xmlns:a16="http://schemas.microsoft.com/office/drawing/2014/main" val="2304406226"/>
                    </a:ext>
                  </a:extLst>
                </a:gridCol>
                <a:gridCol w="1626551">
                  <a:extLst>
                    <a:ext uri="{9D8B030D-6E8A-4147-A177-3AD203B41FA5}">
                      <a16:colId xmlns:a16="http://schemas.microsoft.com/office/drawing/2014/main" val="1980789490"/>
                    </a:ext>
                  </a:extLst>
                </a:gridCol>
                <a:gridCol w="6594122">
                  <a:extLst>
                    <a:ext uri="{9D8B030D-6E8A-4147-A177-3AD203B41FA5}">
                      <a16:colId xmlns:a16="http://schemas.microsoft.com/office/drawing/2014/main" val="1041901443"/>
                    </a:ext>
                  </a:extLst>
                </a:gridCol>
              </a:tblGrid>
              <a:tr h="37475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va Sans"/>
                        </a:rPr>
                        <a:t>Issue</a:t>
                      </a:r>
                      <a:endParaRPr lang="en-US" dirty="0">
                        <a:latin typeface="Canv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va Sans"/>
                        </a:rPr>
                        <a:t>Date Reported</a:t>
                      </a:r>
                      <a:endParaRPr lang="en-US" dirty="0">
                        <a:latin typeface="Canv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va Sans"/>
                        </a:rPr>
                        <a:t>Impact</a:t>
                      </a:r>
                      <a:endParaRPr lang="en-US" dirty="0">
                        <a:latin typeface="Canv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va Sans"/>
                        </a:rPr>
                        <a:t>Status</a:t>
                      </a:r>
                      <a:endParaRPr lang="en-US" dirty="0">
                        <a:latin typeface="Canv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va Sans"/>
                        </a:rPr>
                        <a:t>Resolution Plan</a:t>
                      </a:r>
                      <a:endParaRPr lang="en-US" dirty="0">
                        <a:latin typeface="Canva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572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Component Implementation Delays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11/02/2025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Risk of overall project delay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Open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Allocate sufficient resources and set clear timelines for completing components. 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Canva Sans"/>
                      </a:endParaRPr>
                    </a:p>
                    <a:p>
                      <a:pPr lvl="0">
                        <a:buNone/>
                      </a:pPr>
                      <a:r>
                        <a:rPr lang="en-US" dirty="0">
                          <a:latin typeface="Canva Sans"/>
                        </a:rPr>
                        <a:t>Regularly review progress and adjust resource allocation as needed.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33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Integration Challenges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11/02/2025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Difficulty in integrating frontend and backend components, especially for Cart &amp; Checkout System, Profile &amp; Authentication System, and Appointment Booking Functionality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Open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Foster close communication between frontend and backend developers. 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Canva Sans"/>
                      </a:endParaRPr>
                    </a:p>
                    <a:p>
                      <a:pPr lvl="0">
                        <a:buNone/>
                      </a:pPr>
                      <a:r>
                        <a:rPr lang="en-US" dirty="0">
                          <a:latin typeface="Canva Sans"/>
                        </a:rPr>
                        <a:t>Conduct regular cross-team meetings to discuss integration points and address issues promptly.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028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Testing and Quality Assurance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11/02/2025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Potential for undetected bugs in new 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Open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va Sans"/>
                        </a:rPr>
                        <a:t>Follow the defined testing plan. 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Canva Sans"/>
                      </a:endParaRPr>
                    </a:p>
                    <a:p>
                      <a:pPr lvl="0">
                        <a:buNone/>
                      </a:pPr>
                      <a:r>
                        <a:rPr lang="en-US" dirty="0">
                          <a:latin typeface="Canva Sans"/>
                        </a:rPr>
                        <a:t>Conduct thorough unit and API testing during development. 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Canva Sans"/>
                      </a:endParaRPr>
                    </a:p>
                    <a:p>
                      <a:pPr lvl="0">
                        <a:buNone/>
                      </a:pPr>
                      <a:r>
                        <a:rPr lang="en-US" dirty="0">
                          <a:latin typeface="Canva Sans"/>
                        </a:rPr>
                        <a:t>Set up a staging environment for pre-production testing.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86875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87">
            <a:off x="438305" y="-727696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72956" y="2206759"/>
            <a:ext cx="6445422" cy="6332549"/>
          </a:xfrm>
          <a:custGeom>
            <a:avLst/>
            <a:gdLst/>
            <a:ahLst/>
            <a:cxnLst/>
            <a:rect l="l" t="t" r="r" b="b"/>
            <a:pathLst>
              <a:path w="6445422" h="6332549">
                <a:moveTo>
                  <a:pt x="0" y="0"/>
                </a:moveTo>
                <a:lnTo>
                  <a:pt x="6445421" y="0"/>
                </a:lnTo>
                <a:lnTo>
                  <a:pt x="6445421" y="6332549"/>
                </a:lnTo>
                <a:lnTo>
                  <a:pt x="0" y="633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4" b="-11949"/>
            </a:stretch>
          </a:blipFill>
        </p:spPr>
      </p:sp>
      <p:sp>
        <p:nvSpPr>
          <p:cNvPr id="4" name="TextBox 4"/>
          <p:cNvSpPr txBox="1"/>
          <p:nvPr/>
        </p:nvSpPr>
        <p:spPr>
          <a:xfrm rot="-190441">
            <a:off x="1835321" y="297084"/>
            <a:ext cx="9492177" cy="1905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spc="-24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PLANNED WORK FOR THE NEXT PERIOD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5862" y="2848360"/>
            <a:ext cx="13575283" cy="719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Cart &amp; Checkout System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Complete implementation for adding products to cart.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Let users manage purchases and finalize checkout (no payment gateway yet).</a:t>
            </a:r>
          </a:p>
          <a:p>
            <a:pPr algn="just">
              <a:lnSpc>
                <a:spcPts val="3219"/>
              </a:lnSpc>
            </a:pPr>
            <a:endParaRPr lang="en-US" sz="22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Profile &amp; Authentication System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Finish User Login/Signup system implementation.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Add user dashboard for managing appointments, orders, and preferences.</a:t>
            </a:r>
          </a:p>
          <a:p>
            <a:pPr algn="just">
              <a:lnSpc>
                <a:spcPts val="3219"/>
              </a:lnSpc>
            </a:pPr>
            <a:endParaRPr lang="en-US" sz="22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Backend API Development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Finalize Node.js &amp; Express backend for user authentication and data handling.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Integrate MongoDB to store appointment, product, and user data.</a:t>
            </a:r>
          </a:p>
          <a:p>
            <a:pPr algn="just">
              <a:lnSpc>
                <a:spcPts val="3219"/>
              </a:lnSpc>
            </a:pPr>
            <a:endParaRPr lang="en-US" sz="22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Appointment Booking Functionality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Let users select available time slots and confirm appointments.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Use SendGrid - like service for email confirmations and reminders.</a:t>
            </a:r>
          </a:p>
          <a:p>
            <a:pPr algn="just">
              <a:lnSpc>
                <a:spcPts val="3219"/>
              </a:lnSpc>
            </a:pPr>
            <a:endParaRPr lang="en-US" sz="2299">
              <a:solidFill>
                <a:srgbClr val="522A0F"/>
              </a:solidFill>
              <a:latin typeface="Antic"/>
              <a:ea typeface="Antic"/>
              <a:cs typeface="Antic"/>
              <a:sym typeface="Antic"/>
            </a:endParaR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522A0F"/>
                </a:solidFill>
                <a:latin typeface="Antic Bold"/>
                <a:ea typeface="Antic Bold"/>
                <a:cs typeface="Antic Bold"/>
                <a:sym typeface="Antic Bold"/>
              </a:rPr>
              <a:t>Component Completion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22A0F"/>
                </a:solidFill>
                <a:latin typeface="Antic"/>
                <a:ea typeface="Antic"/>
                <a:cs typeface="Antic"/>
                <a:sym typeface="Antic"/>
              </a:rPr>
              <a:t>Finish implementing Hero, Trending Products, Appointment Booking, Blog, Signup, and Footer components.</a:t>
            </a:r>
          </a:p>
        </p:txBody>
      </p:sp>
      <p:sp>
        <p:nvSpPr>
          <p:cNvPr id="6" name="Freeform 6"/>
          <p:cNvSpPr/>
          <p:nvPr/>
        </p:nvSpPr>
        <p:spPr>
          <a:xfrm rot="-1618468">
            <a:off x="141553" y="8673547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994649">
            <a:off x="17173503" y="7667881"/>
            <a:ext cx="1846956" cy="1742855"/>
          </a:xfrm>
          <a:custGeom>
            <a:avLst/>
            <a:gdLst/>
            <a:ahLst/>
            <a:cxnLst/>
            <a:rect l="l" t="t" r="r" b="b"/>
            <a:pathLst>
              <a:path w="1846956" h="1742855">
                <a:moveTo>
                  <a:pt x="0" y="0"/>
                </a:moveTo>
                <a:lnTo>
                  <a:pt x="1846956" y="0"/>
                </a:lnTo>
                <a:lnTo>
                  <a:pt x="1846956" y="1742855"/>
                </a:lnTo>
                <a:lnTo>
                  <a:pt x="0" y="17428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52549">
            <a:off x="10353501" y="8094300"/>
            <a:ext cx="1351070" cy="1274919"/>
          </a:xfrm>
          <a:custGeom>
            <a:avLst/>
            <a:gdLst/>
            <a:ahLst/>
            <a:cxnLst/>
            <a:rect l="l" t="t" r="r" b="b"/>
            <a:pathLst>
              <a:path w="1351070" h="1274919">
                <a:moveTo>
                  <a:pt x="0" y="0"/>
                </a:moveTo>
                <a:lnTo>
                  <a:pt x="1351070" y="0"/>
                </a:lnTo>
                <a:lnTo>
                  <a:pt x="1351070" y="1274919"/>
                </a:lnTo>
                <a:lnTo>
                  <a:pt x="0" y="127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TailTails</dc:title>
  <cp:revision>27</cp:revision>
  <dcterms:created xsi:type="dcterms:W3CDTF">2006-08-16T00:00:00Z</dcterms:created>
  <dcterms:modified xsi:type="dcterms:W3CDTF">2025-02-13T01:57:17Z</dcterms:modified>
  <dc:identifier>DAGe6AgfDMM</dc:identifier>
</cp:coreProperties>
</file>